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6" d="100"/>
          <a:sy n="46" d="100"/>
        </p:scale>
        <p:origin x="7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11/28/2019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11/28/2019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11/28/2019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11/28/2019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11/28/2019</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11/28/2019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11/28/2019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11/28/2019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11/28/2019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16AA21-1863-4931-97CB-99D0A168701B}" type="datetimeFigureOut">
              <a:rPr lang="en-US" dirty="0"/>
              <a:t>11/28/2019</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72C379-9A7C-4C87-A116-CBE9F58B04C5}" type="datetimeFigureOut">
              <a:rPr lang="en-US" dirty="0"/>
              <a:t>11/28/2019</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11/28/2019</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zabljak.me/docs/1572606691-Katalog%20lokacija%20ponuda%20industrijskog%20zemljista%20u%20%20Opstini%20Zabljak-Catalog%20of%20location%20offers%20of%20industrial%20land%20%20in%20the%20%20Municipality%20of%20%20Zabljak.pdf"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bizniszona.me/program-podsticaja-razvoja-biznisa-biznis-zone/" TargetMode="External"/><Relationship Id="rId2" Type="http://schemas.openxmlformats.org/officeDocument/2006/relationships/hyperlink" Target="http://www.mipa.co.me/files/documents/1513766929-Uredba%20o%20podsticanju%20direktnih%20investicija%2028122015.pdf" TargetMode="External"/><Relationship Id="rId1" Type="http://schemas.openxmlformats.org/officeDocument/2006/relationships/slideLayout" Target="../slideLayouts/slideLayout2.xml"/><Relationship Id="rId6" Type="http://schemas.openxmlformats.org/officeDocument/2006/relationships/hyperlink" Target="https://www.irfcg.me/me/2015-01-13-12-23-55/program-podrske-za-modernizaciju-industrije" TargetMode="External"/><Relationship Id="rId5" Type="http://schemas.openxmlformats.org/officeDocument/2006/relationships/hyperlink" Target="http://www.azzk.me/dp/doc/Rjesenja/2017/2017-02-17_MEK_klasteri%202017.pdf" TargetMode="External"/><Relationship Id="rId4" Type="http://schemas.openxmlformats.org/officeDocument/2006/relationships/hyperlink" Target="http://www.podaci.net/_gCGO/propis/Uredba_o_subvencijama/U-szoknl04v1211-1340.html"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3600" dirty="0" smtClean="0"/>
              <a:t>presentation </a:t>
            </a:r>
            <a:r>
              <a:rPr lang="en-GB" sz="3600" dirty="0" smtClean="0"/>
              <a:t>of </a:t>
            </a:r>
            <a:r>
              <a:rPr lang="en-GB" sz="3600" dirty="0" smtClean="0"/>
              <a:t>industrial </a:t>
            </a:r>
            <a:r>
              <a:rPr lang="en-GB" sz="3600" dirty="0" smtClean="0"/>
              <a:t>potentials of </a:t>
            </a:r>
            <a:r>
              <a:rPr lang="en-GB" sz="3600" smtClean="0"/>
              <a:t>Žabljak</a:t>
            </a:r>
            <a:endParaRPr lang="en-GB" sz="3600" dirty="0"/>
          </a:p>
        </p:txBody>
      </p:sp>
      <p:sp>
        <p:nvSpPr>
          <p:cNvPr id="3" name="Subtitle 2"/>
          <p:cNvSpPr>
            <a:spLocks noGrp="1"/>
          </p:cNvSpPr>
          <p:nvPr>
            <p:ph type="subTitle" idx="1"/>
          </p:nvPr>
        </p:nvSpPr>
        <p:spPr>
          <a:xfrm>
            <a:off x="1069848" y="4829576"/>
            <a:ext cx="7891272" cy="1094705"/>
          </a:xfrm>
        </p:spPr>
        <p:txBody>
          <a:bodyPr/>
          <a:lstStyle/>
          <a:p>
            <a:r>
              <a:rPr lang="en-GB" dirty="0" smtClean="0"/>
              <a:t>                                      </a:t>
            </a:r>
            <a:r>
              <a:rPr lang="en-GB" sz="3200" dirty="0" smtClean="0"/>
              <a:t>November 2019.</a:t>
            </a:r>
            <a:endParaRPr lang="en-GB" dirty="0"/>
          </a:p>
        </p:txBody>
      </p:sp>
    </p:spTree>
    <p:extLst>
      <p:ext uri="{BB962C8B-B14F-4D97-AF65-F5344CB8AC3E}">
        <p14:creationId xmlns:p14="http://schemas.microsoft.com/office/powerpoint/2010/main" val="1444846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Why invest in </a:t>
            </a:r>
            <a:r>
              <a:rPr lang="en-GB" sz="3600" dirty="0" err="1"/>
              <a:t>Žabljak</a:t>
            </a:r>
            <a:r>
              <a:rPr lang="en-GB" sz="3600" dirty="0"/>
              <a:t>?</a:t>
            </a:r>
          </a:p>
        </p:txBody>
      </p:sp>
      <p:sp>
        <p:nvSpPr>
          <p:cNvPr id="3" name="Content Placeholder 2"/>
          <p:cNvSpPr>
            <a:spLocks noGrp="1"/>
          </p:cNvSpPr>
          <p:nvPr>
            <p:ph idx="1"/>
          </p:nvPr>
        </p:nvSpPr>
        <p:spPr/>
        <p:txBody>
          <a:bodyPr>
            <a:normAutofit fontScale="85000" lnSpcReduction="20000"/>
          </a:bodyPr>
          <a:lstStyle/>
          <a:p>
            <a:pPr algn="just"/>
            <a:r>
              <a:rPr lang="en-GB" sz="3200" b="1" dirty="0"/>
              <a:t>Incentives that Municipality of </a:t>
            </a:r>
            <a:r>
              <a:rPr lang="en-GB" sz="3200" b="1" dirty="0" err="1"/>
              <a:t>Žabljak</a:t>
            </a:r>
            <a:r>
              <a:rPr lang="en-GB" sz="3200" b="1" dirty="0"/>
              <a:t> offers:</a:t>
            </a:r>
          </a:p>
          <a:p>
            <a:pPr algn="just"/>
            <a:r>
              <a:rPr lang="en-GB" b="1" dirty="0"/>
              <a:t>The real estate tax under the Law on Real Estate Tax (Official Gazette of the Republic of Montenegro 65/01, 69/03 and Official Gazette of Montenegro 75/10, 9/15 and 44/17) is proportional and amounts from 0 , 25% to 1.00% of the market value of real estate.</a:t>
            </a:r>
          </a:p>
          <a:p>
            <a:pPr algn="just"/>
            <a:r>
              <a:rPr lang="en-GB" b="1" dirty="0"/>
              <a:t>According to  valid decision on the real estate tax of the Municipality of </a:t>
            </a:r>
            <a:r>
              <a:rPr lang="en-GB" b="1" dirty="0" err="1"/>
              <a:t>Zabljak</a:t>
            </a:r>
            <a:r>
              <a:rPr lang="en-GB" b="1" dirty="0"/>
              <a:t>, the tax rates are minimal. </a:t>
            </a:r>
          </a:p>
          <a:p>
            <a:pPr algn="just"/>
            <a:r>
              <a:rPr lang="en-GB" b="1" dirty="0"/>
              <a:t>Tax rates range from 0.25% for residential buildings under construction, to 0.54% for secondary residential buildings.</a:t>
            </a:r>
          </a:p>
          <a:p>
            <a:pPr algn="just"/>
            <a:r>
              <a:rPr lang="en-GB" b="1" dirty="0"/>
              <a:t>Regarding facilities that are important for investment and business development, the rates are also very low, given that the law gives possibility to define rates up to 1% as well:</a:t>
            </a:r>
          </a:p>
          <a:p>
            <a:pPr algn="just"/>
            <a:r>
              <a:rPr lang="en-GB" b="1" dirty="0"/>
              <a:t>-</a:t>
            </a:r>
            <a:r>
              <a:rPr lang="en-GB" sz="1800" b="1" dirty="0"/>
              <a:t>Business buildings and commercial premises (commercial buildings, commercial premises and flats anteroom in office space) …………………………………………………… 0.41%;</a:t>
            </a:r>
          </a:p>
          <a:p>
            <a:pPr algn="just"/>
            <a:r>
              <a:rPr lang="en-GB" sz="1800" b="1" dirty="0"/>
              <a:t>-For production facilities (halls and other production facilities) ................................... 0.31%;</a:t>
            </a:r>
          </a:p>
          <a:p>
            <a:pPr algn="just"/>
            <a:r>
              <a:rPr lang="en-GB" sz="1800" b="1" dirty="0"/>
              <a:t>-For stores and warehouses.............................................................................................0.26%. </a:t>
            </a:r>
          </a:p>
          <a:p>
            <a:endParaRPr lang="en-GB" dirty="0"/>
          </a:p>
        </p:txBody>
      </p:sp>
    </p:spTree>
    <p:extLst>
      <p:ext uri="{BB962C8B-B14F-4D97-AF65-F5344CB8AC3E}">
        <p14:creationId xmlns:p14="http://schemas.microsoft.com/office/powerpoint/2010/main" val="21356640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Why invest in </a:t>
            </a:r>
            <a:r>
              <a:rPr lang="en-GB" sz="3600" dirty="0" err="1"/>
              <a:t>Žabljak</a:t>
            </a:r>
            <a:r>
              <a:rPr lang="en-GB" sz="3600" dirty="0"/>
              <a:t>?</a:t>
            </a:r>
          </a:p>
        </p:txBody>
      </p:sp>
      <p:sp>
        <p:nvSpPr>
          <p:cNvPr id="3" name="Content Placeholder 2"/>
          <p:cNvSpPr>
            <a:spLocks noGrp="1"/>
          </p:cNvSpPr>
          <p:nvPr>
            <p:ph idx="1"/>
          </p:nvPr>
        </p:nvSpPr>
        <p:spPr/>
        <p:txBody>
          <a:bodyPr/>
          <a:lstStyle/>
          <a:p>
            <a:r>
              <a:rPr lang="en-GB" sz="3200" b="1" dirty="0"/>
              <a:t>Incentives that Municipality of </a:t>
            </a:r>
            <a:r>
              <a:rPr lang="en-GB" sz="3200" b="1" dirty="0" err="1"/>
              <a:t>Žabljak</a:t>
            </a:r>
            <a:r>
              <a:rPr lang="en-GB" sz="3200" b="1" dirty="0"/>
              <a:t> offers:</a:t>
            </a:r>
          </a:p>
          <a:p>
            <a:r>
              <a:rPr lang="en-GB" b="1" dirty="0"/>
              <a:t>The municipal real estate tax decision also provides tax rate reductions:</a:t>
            </a:r>
          </a:p>
          <a:p>
            <a:r>
              <a:rPr lang="en-GB" dirty="0"/>
              <a:t> </a:t>
            </a:r>
            <a:r>
              <a:rPr lang="en-GB" b="1" dirty="0"/>
              <a:t>For a catering facility located in the area of priority tourist locality ,which is operational for 12 months a year, in accordance with Government regulations, the tax rate may be reduced:                                                                                                                                                                                                              -for catering facility:                                                                                                                                                                                                                                                                                                      - category 4 **** ........................ 20%;                                                                                                                                                                                                                                                                          - categories over 4 **** ............... 50%.                                                                                                                                                                                                                                                              Individuals are exempt from tax payment for land used for agricultural purposes.</a:t>
            </a:r>
          </a:p>
          <a:p>
            <a:endParaRPr lang="en-GB" dirty="0"/>
          </a:p>
        </p:txBody>
      </p:sp>
    </p:spTree>
    <p:extLst>
      <p:ext uri="{BB962C8B-B14F-4D97-AF65-F5344CB8AC3E}">
        <p14:creationId xmlns:p14="http://schemas.microsoft.com/office/powerpoint/2010/main" val="270762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Business zones/industrial locations in </a:t>
            </a:r>
            <a:r>
              <a:rPr lang="en-GB" sz="3600" dirty="0" err="1"/>
              <a:t>Žabljak</a:t>
            </a:r>
            <a:endParaRPr lang="en-GB" sz="3600" dirty="0"/>
          </a:p>
        </p:txBody>
      </p:sp>
      <p:sp>
        <p:nvSpPr>
          <p:cNvPr id="3" name="Content Placeholder 2"/>
          <p:cNvSpPr>
            <a:spLocks noGrp="1"/>
          </p:cNvSpPr>
          <p:nvPr>
            <p:ph idx="1"/>
          </p:nvPr>
        </p:nvSpPr>
        <p:spPr/>
        <p:txBody>
          <a:bodyPr/>
          <a:lstStyle/>
          <a:p>
            <a:r>
              <a:rPr lang="en-GB" b="1" dirty="0"/>
              <a:t>The spatial urban plan of the Municipality of </a:t>
            </a:r>
            <a:r>
              <a:rPr lang="en-GB" b="1" dirty="0" err="1"/>
              <a:t>Zabljak</a:t>
            </a:r>
            <a:r>
              <a:rPr lang="en-GB" b="1" dirty="0"/>
              <a:t> defines business development zones:</a:t>
            </a:r>
          </a:p>
          <a:p>
            <a:r>
              <a:rPr lang="en-GB" b="1" dirty="0"/>
              <a:t>1. Business zone </a:t>
            </a:r>
            <a:r>
              <a:rPr lang="en-GB" b="1" dirty="0" err="1"/>
              <a:t>Njegovuđa</a:t>
            </a:r>
            <a:r>
              <a:rPr lang="en-GB" b="1" dirty="0"/>
              <a:t>; </a:t>
            </a:r>
            <a:r>
              <a:rPr lang="en-GB" b="1" dirty="0" err="1"/>
              <a:t>Njegovuđa</a:t>
            </a:r>
            <a:r>
              <a:rPr lang="en-GB" b="1" dirty="0"/>
              <a:t> and sawmill; </a:t>
            </a:r>
            <a:r>
              <a:rPr lang="en-GB" b="1" dirty="0" err="1"/>
              <a:t>Njegovuđa</a:t>
            </a:r>
            <a:r>
              <a:rPr lang="en-GB" b="1" dirty="0"/>
              <a:t> II;</a:t>
            </a:r>
          </a:p>
          <a:p>
            <a:r>
              <a:rPr lang="en-GB" b="1" dirty="0"/>
              <a:t>2. Business zone </a:t>
            </a:r>
            <a:r>
              <a:rPr lang="en-GB" b="1" dirty="0" err="1"/>
              <a:t>Vruljci</a:t>
            </a:r>
            <a:r>
              <a:rPr lang="en-GB" b="1" dirty="0"/>
              <a:t>;</a:t>
            </a:r>
          </a:p>
          <a:p>
            <a:r>
              <a:rPr lang="en-GB" b="1" dirty="0"/>
              <a:t>3. </a:t>
            </a:r>
            <a:r>
              <a:rPr lang="en-GB" b="1" dirty="0" err="1"/>
              <a:t>Žabljak</a:t>
            </a:r>
            <a:r>
              <a:rPr lang="en-GB" b="1" dirty="0"/>
              <a:t> working zone;</a:t>
            </a:r>
          </a:p>
          <a:p>
            <a:r>
              <a:rPr lang="en-GB" b="1" dirty="0"/>
              <a:t>4. Service zone</a:t>
            </a:r>
          </a:p>
          <a:p>
            <a:endParaRPr lang="en-GB" dirty="0"/>
          </a:p>
        </p:txBody>
      </p:sp>
    </p:spTree>
    <p:extLst>
      <p:ext uri="{BB962C8B-B14F-4D97-AF65-F5344CB8AC3E}">
        <p14:creationId xmlns:p14="http://schemas.microsoft.com/office/powerpoint/2010/main" val="1285816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Business zones/industrial locations in </a:t>
            </a:r>
            <a:r>
              <a:rPr lang="en-GB" sz="3600" dirty="0" err="1"/>
              <a:t>Žabljak</a:t>
            </a:r>
            <a:endParaRPr lang="en-GB" sz="3600" dirty="0"/>
          </a:p>
        </p:txBody>
      </p:sp>
      <p:sp>
        <p:nvSpPr>
          <p:cNvPr id="3" name="Content Placeholder 2"/>
          <p:cNvSpPr>
            <a:spLocks noGrp="1"/>
          </p:cNvSpPr>
          <p:nvPr>
            <p:ph idx="1"/>
          </p:nvPr>
        </p:nvSpPr>
        <p:spPr/>
        <p:txBody>
          <a:bodyPr/>
          <a:lstStyle/>
          <a:p>
            <a:pPr marL="0" indent="0">
              <a:buNone/>
            </a:pPr>
            <a:r>
              <a:rPr lang="en-GB" b="1" dirty="0"/>
              <a:t>Within these zones, available business / industrial sites are:</a:t>
            </a:r>
          </a:p>
          <a:p>
            <a:pPr marL="457200" indent="-457200">
              <a:buAutoNum type="arabicPeriod"/>
            </a:pPr>
            <a:r>
              <a:rPr lang="en-GB" b="1" dirty="0" err="1"/>
              <a:t>Location:Njegovuđa</a:t>
            </a:r>
            <a:r>
              <a:rPr lang="en-GB" b="1" dirty="0"/>
              <a:t> II</a:t>
            </a:r>
          </a:p>
          <a:p>
            <a:pPr marL="0" indent="0">
              <a:buNone/>
            </a:pPr>
            <a:r>
              <a:rPr lang="en-GB" b="1" dirty="0"/>
              <a:t>        Address: </a:t>
            </a:r>
            <a:r>
              <a:rPr lang="en-GB" b="1" dirty="0" err="1"/>
              <a:t>Njegovuđa</a:t>
            </a:r>
            <a:r>
              <a:rPr lang="en-GB" b="1" dirty="0"/>
              <a:t> bb</a:t>
            </a:r>
          </a:p>
          <a:p>
            <a:pPr marL="0" indent="0">
              <a:buNone/>
            </a:pPr>
            <a:r>
              <a:rPr lang="en-GB" b="1" dirty="0"/>
              <a:t>        Business zone: </a:t>
            </a:r>
            <a:r>
              <a:rPr lang="en-GB" b="1" dirty="0" err="1"/>
              <a:t>Njegovuđa</a:t>
            </a:r>
            <a:endParaRPr lang="en-GB" b="1" dirty="0"/>
          </a:p>
          <a:p>
            <a:pPr marL="0" indent="0">
              <a:buNone/>
            </a:pPr>
            <a:r>
              <a:rPr lang="en-GB" b="1" dirty="0"/>
              <a:t>        </a:t>
            </a:r>
            <a:r>
              <a:rPr lang="en-GB" b="1" dirty="0" err="1"/>
              <a:t>Property:Private</a:t>
            </a:r>
            <a:endParaRPr lang="en-GB" b="1" dirty="0"/>
          </a:p>
          <a:p>
            <a:pPr marL="0" indent="0">
              <a:buNone/>
            </a:pPr>
            <a:r>
              <a:rPr lang="en-GB" b="1" dirty="0"/>
              <a:t>        Size of urban parcel 4 ha</a:t>
            </a:r>
          </a:p>
          <a:p>
            <a:pPr marL="0" indent="0">
              <a:buNone/>
            </a:pPr>
            <a:r>
              <a:rPr lang="en-GB" b="1" dirty="0"/>
              <a:t>        Purpose: industry and manufacture</a:t>
            </a:r>
          </a:p>
          <a:p>
            <a:pPr marL="0" indent="0">
              <a:buNone/>
            </a:pPr>
            <a:endParaRPr lang="en-GB" dirty="0"/>
          </a:p>
        </p:txBody>
      </p:sp>
    </p:spTree>
    <p:extLst>
      <p:ext uri="{BB962C8B-B14F-4D97-AF65-F5344CB8AC3E}">
        <p14:creationId xmlns:p14="http://schemas.microsoft.com/office/powerpoint/2010/main" val="2435640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Business zones/industrial locations in </a:t>
            </a:r>
            <a:r>
              <a:rPr lang="en-GB" sz="3600" dirty="0" err="1"/>
              <a:t>Žabljak</a:t>
            </a:r>
            <a:endParaRPr lang="en-GB" sz="3600" dirty="0"/>
          </a:p>
        </p:txBody>
      </p:sp>
      <p:sp>
        <p:nvSpPr>
          <p:cNvPr id="3" name="Content Placeholder 2"/>
          <p:cNvSpPr>
            <a:spLocks noGrp="1"/>
          </p:cNvSpPr>
          <p:nvPr>
            <p:ph idx="1"/>
          </p:nvPr>
        </p:nvSpPr>
        <p:spPr/>
        <p:txBody>
          <a:bodyPr/>
          <a:lstStyle/>
          <a:p>
            <a:pPr>
              <a:buAutoNum type="arabicPeriod" startAt="2"/>
            </a:pPr>
            <a:r>
              <a:rPr lang="en-GB" b="1" dirty="0"/>
              <a:t>Location:Žabljak I</a:t>
            </a:r>
          </a:p>
          <a:p>
            <a:pPr marL="0" indent="0">
              <a:buNone/>
            </a:pPr>
            <a:r>
              <a:rPr lang="en-GB" b="1" dirty="0"/>
              <a:t>      </a:t>
            </a:r>
            <a:r>
              <a:rPr lang="en-GB" b="1" dirty="0" err="1"/>
              <a:t>Address:Narodnih</a:t>
            </a:r>
            <a:r>
              <a:rPr lang="en-GB" b="1" dirty="0"/>
              <a:t> </a:t>
            </a:r>
            <a:r>
              <a:rPr lang="en-GB" b="1" dirty="0" err="1"/>
              <a:t>heroja</a:t>
            </a:r>
            <a:r>
              <a:rPr lang="en-GB" b="1" dirty="0"/>
              <a:t> bb(</a:t>
            </a:r>
            <a:r>
              <a:rPr lang="en-GB" b="1" dirty="0" err="1"/>
              <a:t>Klještina</a:t>
            </a:r>
            <a:r>
              <a:rPr lang="en-GB" b="1" dirty="0"/>
              <a:t>)</a:t>
            </a:r>
          </a:p>
          <a:p>
            <a:pPr marL="0" indent="0">
              <a:buNone/>
            </a:pPr>
            <a:r>
              <a:rPr lang="en-GB" b="1" dirty="0"/>
              <a:t>      Business zone: Service zone</a:t>
            </a:r>
          </a:p>
          <a:p>
            <a:pPr marL="0" indent="0">
              <a:buNone/>
            </a:pPr>
            <a:r>
              <a:rPr lang="en-GB" b="1" dirty="0"/>
              <a:t>      Property:100% public</a:t>
            </a:r>
          </a:p>
          <a:p>
            <a:pPr marL="0" indent="0">
              <a:buNone/>
            </a:pPr>
            <a:r>
              <a:rPr lang="en-GB" b="1" dirty="0"/>
              <a:t>      Size of urban parcel 5.113m2</a:t>
            </a:r>
          </a:p>
          <a:p>
            <a:pPr marL="0" indent="0">
              <a:buNone/>
            </a:pPr>
            <a:r>
              <a:rPr lang="en-GB" b="1" dirty="0"/>
              <a:t>      Purpose: industry and manufacture</a:t>
            </a:r>
          </a:p>
          <a:p>
            <a:endParaRPr lang="en-GB" dirty="0"/>
          </a:p>
        </p:txBody>
      </p:sp>
    </p:spTree>
    <p:extLst>
      <p:ext uri="{BB962C8B-B14F-4D97-AF65-F5344CB8AC3E}">
        <p14:creationId xmlns:p14="http://schemas.microsoft.com/office/powerpoint/2010/main" val="655063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Business zones/industrial locations in </a:t>
            </a:r>
            <a:r>
              <a:rPr lang="en-GB" sz="3600" dirty="0" err="1"/>
              <a:t>Žabljak</a:t>
            </a:r>
            <a:endParaRPr lang="en-GB" sz="3600" dirty="0"/>
          </a:p>
        </p:txBody>
      </p:sp>
      <p:sp>
        <p:nvSpPr>
          <p:cNvPr id="3" name="Content Placeholder 2"/>
          <p:cNvSpPr>
            <a:spLocks noGrp="1"/>
          </p:cNvSpPr>
          <p:nvPr>
            <p:ph idx="1"/>
          </p:nvPr>
        </p:nvSpPr>
        <p:spPr/>
        <p:txBody>
          <a:bodyPr/>
          <a:lstStyle/>
          <a:p>
            <a:pPr marL="0" indent="0">
              <a:buNone/>
            </a:pPr>
            <a:r>
              <a:rPr lang="en-GB" b="1" dirty="0" smtClean="0">
                <a:solidFill>
                  <a:schemeClr val="accent1"/>
                </a:solidFill>
              </a:rPr>
              <a:t>3.</a:t>
            </a:r>
            <a:r>
              <a:rPr lang="en-GB" b="1" dirty="0" smtClean="0"/>
              <a:t>Location:Žabljak </a:t>
            </a:r>
            <a:r>
              <a:rPr lang="en-GB" b="1" dirty="0"/>
              <a:t>II</a:t>
            </a:r>
          </a:p>
          <a:p>
            <a:pPr marL="0" indent="0">
              <a:buNone/>
            </a:pPr>
            <a:r>
              <a:rPr lang="en-GB" b="1" dirty="0"/>
              <a:t>       </a:t>
            </a:r>
            <a:r>
              <a:rPr lang="en-GB" b="1" dirty="0" err="1"/>
              <a:t>Address:Narodnih</a:t>
            </a:r>
            <a:r>
              <a:rPr lang="en-GB" b="1" dirty="0"/>
              <a:t> </a:t>
            </a:r>
            <a:r>
              <a:rPr lang="en-GB" b="1" dirty="0" err="1"/>
              <a:t>heroja</a:t>
            </a:r>
            <a:r>
              <a:rPr lang="en-GB" b="1" dirty="0"/>
              <a:t> bb(</a:t>
            </a:r>
            <a:r>
              <a:rPr lang="en-GB" b="1" dirty="0" err="1"/>
              <a:t>Klještina</a:t>
            </a:r>
            <a:r>
              <a:rPr lang="en-GB" b="1" dirty="0"/>
              <a:t>)</a:t>
            </a:r>
          </a:p>
          <a:p>
            <a:pPr marL="0" indent="0">
              <a:buNone/>
            </a:pPr>
            <a:r>
              <a:rPr lang="en-GB" b="1" dirty="0"/>
              <a:t>       Business zone: Service zone</a:t>
            </a:r>
          </a:p>
          <a:p>
            <a:pPr marL="0" indent="0">
              <a:buNone/>
            </a:pPr>
            <a:r>
              <a:rPr lang="en-GB" b="1" dirty="0"/>
              <a:t>       Property:100% public</a:t>
            </a:r>
          </a:p>
          <a:p>
            <a:pPr marL="0" indent="0">
              <a:buNone/>
            </a:pPr>
            <a:r>
              <a:rPr lang="en-GB" b="1" dirty="0"/>
              <a:t>       Size of urban parcel 21.527m2</a:t>
            </a:r>
          </a:p>
          <a:p>
            <a:pPr marL="0" indent="0">
              <a:buNone/>
            </a:pPr>
            <a:r>
              <a:rPr lang="en-GB" b="1" dirty="0"/>
              <a:t>       Purpose: industry and manufacture</a:t>
            </a:r>
          </a:p>
          <a:p>
            <a:endParaRPr lang="en-GB" dirty="0"/>
          </a:p>
        </p:txBody>
      </p:sp>
    </p:spTree>
    <p:extLst>
      <p:ext uri="{BB962C8B-B14F-4D97-AF65-F5344CB8AC3E}">
        <p14:creationId xmlns:p14="http://schemas.microsoft.com/office/powerpoint/2010/main" val="1192131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Business zones/industrial locations in </a:t>
            </a:r>
            <a:r>
              <a:rPr lang="en-GB" sz="3600" dirty="0" err="1"/>
              <a:t>Žabljak</a:t>
            </a:r>
            <a:endParaRPr lang="en-GB" sz="3600" dirty="0"/>
          </a:p>
        </p:txBody>
      </p:sp>
      <p:sp>
        <p:nvSpPr>
          <p:cNvPr id="3" name="Content Placeholder 2"/>
          <p:cNvSpPr>
            <a:spLocks noGrp="1"/>
          </p:cNvSpPr>
          <p:nvPr>
            <p:ph idx="1"/>
          </p:nvPr>
        </p:nvSpPr>
        <p:spPr/>
        <p:txBody>
          <a:bodyPr/>
          <a:lstStyle/>
          <a:p>
            <a:pPr marL="0" indent="0">
              <a:buNone/>
            </a:pPr>
            <a:r>
              <a:rPr lang="en-GB" b="1" dirty="0" smtClean="0">
                <a:solidFill>
                  <a:schemeClr val="accent1"/>
                </a:solidFill>
              </a:rPr>
              <a:t>4. </a:t>
            </a:r>
            <a:r>
              <a:rPr lang="en-GB" b="1" dirty="0" smtClean="0"/>
              <a:t>Location:Žabljak </a:t>
            </a:r>
            <a:r>
              <a:rPr lang="en-GB" b="1" dirty="0"/>
              <a:t>III</a:t>
            </a:r>
          </a:p>
          <a:p>
            <a:pPr marL="0" indent="0">
              <a:buNone/>
            </a:pPr>
            <a:r>
              <a:rPr lang="en-GB" b="1" dirty="0"/>
              <a:t>       </a:t>
            </a:r>
            <a:r>
              <a:rPr lang="en-GB" b="1" dirty="0" err="1"/>
              <a:t>Address:Narodnih</a:t>
            </a:r>
            <a:r>
              <a:rPr lang="en-GB" b="1" dirty="0"/>
              <a:t> </a:t>
            </a:r>
            <a:r>
              <a:rPr lang="en-GB" b="1" dirty="0" err="1"/>
              <a:t>heroja</a:t>
            </a:r>
            <a:r>
              <a:rPr lang="en-GB" b="1" dirty="0"/>
              <a:t> bb(</a:t>
            </a:r>
            <a:r>
              <a:rPr lang="en-GB" b="1" dirty="0" err="1"/>
              <a:t>Klještina</a:t>
            </a:r>
            <a:r>
              <a:rPr lang="en-GB" b="1" dirty="0"/>
              <a:t>)</a:t>
            </a:r>
          </a:p>
          <a:p>
            <a:pPr marL="0" indent="0">
              <a:buNone/>
            </a:pPr>
            <a:r>
              <a:rPr lang="en-GB" b="1" dirty="0"/>
              <a:t>       Business zone: Service zone</a:t>
            </a:r>
          </a:p>
          <a:p>
            <a:pPr marL="0" indent="0">
              <a:buNone/>
            </a:pPr>
            <a:r>
              <a:rPr lang="en-GB" b="1" dirty="0"/>
              <a:t>       Property:100% public</a:t>
            </a:r>
          </a:p>
          <a:p>
            <a:pPr marL="0" indent="0">
              <a:buNone/>
            </a:pPr>
            <a:r>
              <a:rPr lang="en-GB" b="1" dirty="0"/>
              <a:t>       Size of urban parcel 2.049m2</a:t>
            </a:r>
          </a:p>
          <a:p>
            <a:pPr marL="0" indent="0">
              <a:buNone/>
            </a:pPr>
            <a:r>
              <a:rPr lang="en-GB" b="1" dirty="0"/>
              <a:t>       Purpose: industry and manufacture</a:t>
            </a:r>
          </a:p>
          <a:p>
            <a:endParaRPr lang="en-GB" dirty="0"/>
          </a:p>
        </p:txBody>
      </p:sp>
    </p:spTree>
    <p:extLst>
      <p:ext uri="{BB962C8B-B14F-4D97-AF65-F5344CB8AC3E}">
        <p14:creationId xmlns:p14="http://schemas.microsoft.com/office/powerpoint/2010/main" val="3999753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Business zones/industrial locations in </a:t>
            </a:r>
            <a:r>
              <a:rPr lang="en-GB" sz="3600" dirty="0" err="1"/>
              <a:t>Žabljak</a:t>
            </a:r>
            <a:endParaRPr lang="en-GB" sz="3600" dirty="0"/>
          </a:p>
        </p:txBody>
      </p:sp>
      <p:sp>
        <p:nvSpPr>
          <p:cNvPr id="3" name="Content Placeholder 2"/>
          <p:cNvSpPr>
            <a:spLocks noGrp="1"/>
          </p:cNvSpPr>
          <p:nvPr>
            <p:ph idx="1"/>
          </p:nvPr>
        </p:nvSpPr>
        <p:spPr/>
        <p:txBody>
          <a:bodyPr/>
          <a:lstStyle/>
          <a:p>
            <a:pPr marL="0" indent="0">
              <a:buNone/>
            </a:pPr>
            <a:r>
              <a:rPr lang="en-GB" b="1" dirty="0" smtClean="0">
                <a:solidFill>
                  <a:schemeClr val="accent1"/>
                </a:solidFill>
              </a:rPr>
              <a:t>5.</a:t>
            </a:r>
            <a:r>
              <a:rPr lang="en-GB" b="1" dirty="0" smtClean="0"/>
              <a:t>Location:Žabljak </a:t>
            </a:r>
            <a:r>
              <a:rPr lang="en-GB" b="1" dirty="0"/>
              <a:t>IV</a:t>
            </a:r>
          </a:p>
          <a:p>
            <a:pPr marL="0" indent="0">
              <a:buNone/>
            </a:pPr>
            <a:r>
              <a:rPr lang="en-GB" b="1" dirty="0"/>
              <a:t>       </a:t>
            </a:r>
            <a:r>
              <a:rPr lang="en-GB" b="1" dirty="0" err="1"/>
              <a:t>Address:Narodnih</a:t>
            </a:r>
            <a:r>
              <a:rPr lang="en-GB" b="1" dirty="0"/>
              <a:t> </a:t>
            </a:r>
            <a:r>
              <a:rPr lang="en-GB" b="1" dirty="0" err="1"/>
              <a:t>heroja</a:t>
            </a:r>
            <a:r>
              <a:rPr lang="en-GB" b="1" dirty="0"/>
              <a:t> bb(</a:t>
            </a:r>
            <a:r>
              <a:rPr lang="en-GB" b="1" dirty="0" err="1"/>
              <a:t>Klještina</a:t>
            </a:r>
            <a:r>
              <a:rPr lang="en-GB" b="1" dirty="0"/>
              <a:t>)</a:t>
            </a:r>
          </a:p>
          <a:p>
            <a:pPr marL="0" indent="0">
              <a:buNone/>
            </a:pPr>
            <a:r>
              <a:rPr lang="en-GB" b="1" dirty="0"/>
              <a:t>       Business zone: Service zone</a:t>
            </a:r>
          </a:p>
          <a:p>
            <a:pPr marL="0" indent="0">
              <a:buNone/>
            </a:pPr>
            <a:r>
              <a:rPr lang="en-GB" b="1" dirty="0"/>
              <a:t>       Property:100% public</a:t>
            </a:r>
          </a:p>
          <a:p>
            <a:pPr marL="0" indent="0">
              <a:buNone/>
            </a:pPr>
            <a:r>
              <a:rPr lang="en-GB" b="1" dirty="0"/>
              <a:t>       Size of  urban parcel 1.372m2</a:t>
            </a:r>
          </a:p>
          <a:p>
            <a:pPr marL="0" indent="0">
              <a:buNone/>
            </a:pPr>
            <a:r>
              <a:rPr lang="en-GB" b="1" dirty="0"/>
              <a:t>       Purpose: road traffic (gas station)</a:t>
            </a:r>
          </a:p>
          <a:p>
            <a:endParaRPr lang="en-GB" dirty="0"/>
          </a:p>
        </p:txBody>
      </p:sp>
    </p:spTree>
    <p:extLst>
      <p:ext uri="{BB962C8B-B14F-4D97-AF65-F5344CB8AC3E}">
        <p14:creationId xmlns:p14="http://schemas.microsoft.com/office/powerpoint/2010/main" val="4082522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Business zones/industrial locations in </a:t>
            </a:r>
            <a:r>
              <a:rPr lang="en-GB" sz="3600" dirty="0" err="1"/>
              <a:t>Žabljak</a:t>
            </a:r>
            <a:endParaRPr lang="en-GB" sz="3600" dirty="0"/>
          </a:p>
        </p:txBody>
      </p:sp>
      <p:sp>
        <p:nvSpPr>
          <p:cNvPr id="3" name="Content Placeholder 2"/>
          <p:cNvSpPr>
            <a:spLocks noGrp="1"/>
          </p:cNvSpPr>
          <p:nvPr>
            <p:ph idx="1"/>
          </p:nvPr>
        </p:nvSpPr>
        <p:spPr/>
        <p:txBody>
          <a:bodyPr>
            <a:normAutofit fontScale="85000" lnSpcReduction="20000"/>
          </a:bodyPr>
          <a:lstStyle/>
          <a:p>
            <a:pPr marL="0" indent="0">
              <a:buNone/>
            </a:pPr>
            <a:r>
              <a:rPr lang="en-GB" b="1" dirty="0" smtClean="0">
                <a:solidFill>
                  <a:schemeClr val="accent1"/>
                </a:solidFill>
              </a:rPr>
              <a:t>6. </a:t>
            </a:r>
            <a:r>
              <a:rPr lang="en-GB" b="1" dirty="0" smtClean="0"/>
              <a:t>Location:Žabljak </a:t>
            </a:r>
            <a:r>
              <a:rPr lang="en-GB" b="1" dirty="0"/>
              <a:t>V</a:t>
            </a:r>
          </a:p>
          <a:p>
            <a:pPr marL="0" indent="0">
              <a:buNone/>
            </a:pPr>
            <a:r>
              <a:rPr lang="en-GB" b="1" dirty="0"/>
              <a:t>       </a:t>
            </a:r>
            <a:r>
              <a:rPr lang="en-GB" b="1" dirty="0" err="1"/>
              <a:t>Address:Narodnih</a:t>
            </a:r>
            <a:r>
              <a:rPr lang="en-GB" b="1" dirty="0"/>
              <a:t> </a:t>
            </a:r>
            <a:r>
              <a:rPr lang="en-GB" b="1" dirty="0" err="1"/>
              <a:t>heroja</a:t>
            </a:r>
            <a:r>
              <a:rPr lang="en-GB" b="1" dirty="0"/>
              <a:t> bb(</a:t>
            </a:r>
            <a:r>
              <a:rPr lang="en-GB" b="1" dirty="0" err="1"/>
              <a:t>Klještina</a:t>
            </a:r>
            <a:r>
              <a:rPr lang="en-GB" b="1" dirty="0"/>
              <a:t>)</a:t>
            </a:r>
          </a:p>
          <a:p>
            <a:pPr marL="0" indent="0">
              <a:buNone/>
            </a:pPr>
            <a:r>
              <a:rPr lang="en-GB" b="1" dirty="0"/>
              <a:t>       Business zone: Service zone</a:t>
            </a:r>
          </a:p>
          <a:p>
            <a:pPr marL="0" indent="0">
              <a:buNone/>
            </a:pPr>
            <a:r>
              <a:rPr lang="en-GB" b="1" dirty="0"/>
              <a:t>       Property:100% public</a:t>
            </a:r>
          </a:p>
          <a:p>
            <a:pPr marL="0" indent="0">
              <a:buNone/>
            </a:pPr>
            <a:r>
              <a:rPr lang="en-GB" b="1" dirty="0"/>
              <a:t>       Size of urban parcel 1.418m2</a:t>
            </a:r>
          </a:p>
          <a:p>
            <a:pPr marL="0" indent="0">
              <a:buNone/>
            </a:pPr>
            <a:r>
              <a:rPr lang="en-GB" b="1" dirty="0"/>
              <a:t>       Purpose: industry and manufacture</a:t>
            </a:r>
          </a:p>
          <a:p>
            <a:pPr marL="0" indent="0">
              <a:buNone/>
            </a:pPr>
            <a:endParaRPr lang="en-GB" b="1" dirty="0"/>
          </a:p>
          <a:p>
            <a:pPr marL="0" indent="0" algn="just">
              <a:buNone/>
            </a:pPr>
            <a:endParaRPr lang="en-GB" b="1" dirty="0"/>
          </a:p>
          <a:p>
            <a:pPr marL="0" indent="0" algn="just">
              <a:buNone/>
            </a:pPr>
            <a:r>
              <a:rPr lang="en-GB" sz="1800" b="1" baseline="-25000" dirty="0"/>
              <a:t> </a:t>
            </a:r>
            <a:r>
              <a:rPr lang="en-GB" sz="1800" b="1" dirty="0"/>
              <a:t>  </a:t>
            </a:r>
          </a:p>
          <a:p>
            <a:pPr marL="0" indent="0" algn="just">
              <a:buNone/>
            </a:pPr>
            <a:r>
              <a:rPr lang="en-GB" sz="1800" b="1" dirty="0"/>
              <a:t>* More information about all industrial locations at link:</a:t>
            </a:r>
          </a:p>
          <a:p>
            <a:pPr marL="0" indent="0" algn="just">
              <a:buNone/>
            </a:pPr>
            <a:r>
              <a:rPr lang="en-GB" sz="1800" dirty="0">
                <a:hlinkClick r:id="rId2"/>
              </a:rPr>
              <a:t>http://zabljak.me/docs/1572606691-Katalog%20lokacija%20ponuda%20industrijskog%20zemljista%20u%20%20Opstini%20Zabljak-Catalog%20of%20location%20offers%20of%20industrial%20land%20%20in%20the%20%20Municipality%20of%20%20Zabljak.pdf</a:t>
            </a:r>
            <a:endParaRPr lang="en-GB" sz="1800" b="1" dirty="0"/>
          </a:p>
          <a:p>
            <a:endParaRPr lang="en-GB" dirty="0"/>
          </a:p>
        </p:txBody>
      </p:sp>
    </p:spTree>
    <p:extLst>
      <p:ext uri="{BB962C8B-B14F-4D97-AF65-F5344CB8AC3E}">
        <p14:creationId xmlns:p14="http://schemas.microsoft.com/office/powerpoint/2010/main" val="32676346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Traffic communication</a:t>
            </a:r>
          </a:p>
        </p:txBody>
      </p:sp>
      <p:sp>
        <p:nvSpPr>
          <p:cNvPr id="3" name="Content Placeholder 2"/>
          <p:cNvSpPr>
            <a:spLocks noGrp="1"/>
          </p:cNvSpPr>
          <p:nvPr>
            <p:ph idx="1"/>
          </p:nvPr>
        </p:nvSpPr>
        <p:spPr/>
        <p:txBody>
          <a:bodyPr/>
          <a:lstStyle/>
          <a:p>
            <a:pPr algn="just"/>
            <a:r>
              <a:rPr lang="en-GB" b="1" dirty="0"/>
              <a:t>It is very quick and easy to get to </a:t>
            </a:r>
            <a:r>
              <a:rPr lang="en-GB" b="1" dirty="0" err="1"/>
              <a:t>Zabljak</a:t>
            </a:r>
            <a:r>
              <a:rPr lang="en-GB" b="1" dirty="0"/>
              <a:t>. In 2010, the road </a:t>
            </a:r>
            <a:r>
              <a:rPr lang="en-GB" b="1" dirty="0" err="1"/>
              <a:t>Risan</a:t>
            </a:r>
            <a:r>
              <a:rPr lang="en-GB" b="1" dirty="0"/>
              <a:t>- </a:t>
            </a:r>
            <a:r>
              <a:rPr lang="en-GB" b="1" dirty="0" err="1"/>
              <a:t>Zabljak</a:t>
            </a:r>
            <a:r>
              <a:rPr lang="en-GB" b="1" dirty="0"/>
              <a:t> was opened and therefore shortened the way between the south and the north, and now one can reach the coast from </a:t>
            </a:r>
            <a:r>
              <a:rPr lang="en-GB" b="1" dirty="0" err="1"/>
              <a:t>Žabljak</a:t>
            </a:r>
            <a:r>
              <a:rPr lang="en-GB" b="1" dirty="0"/>
              <a:t> in 2-2.30 h.</a:t>
            </a:r>
          </a:p>
          <a:p>
            <a:pPr algn="just"/>
            <a:r>
              <a:rPr lang="en-GB" b="1" dirty="0"/>
              <a:t>The capital city, </a:t>
            </a:r>
            <a:r>
              <a:rPr lang="en-GB" b="1" dirty="0" err="1"/>
              <a:t>Podgorica</a:t>
            </a:r>
            <a:r>
              <a:rPr lang="en-GB" b="1" dirty="0"/>
              <a:t> is about 2h driving distance from </a:t>
            </a:r>
            <a:r>
              <a:rPr lang="en-GB" b="1" dirty="0" err="1"/>
              <a:t>Zabljak</a:t>
            </a:r>
            <a:r>
              <a:rPr lang="en-GB" b="1" dirty="0"/>
              <a:t>(120 km). Distance to other regional centres: Belgrade-400km; Sarajevo-167km; Zagreb-535km;Tirana-270km; Skoplje-337km;Ljubljana-674km,</a:t>
            </a:r>
          </a:p>
          <a:p>
            <a:pPr algn="just"/>
            <a:r>
              <a:rPr lang="en-GB" b="1" dirty="0"/>
              <a:t>The nearest port is Bar(Montenegro)-197km. It is possible to travel from Bar to </a:t>
            </a:r>
            <a:r>
              <a:rPr lang="en-GB" b="1" dirty="0" err="1"/>
              <a:t>Mojkovac</a:t>
            </a:r>
            <a:r>
              <a:rPr lang="en-GB" b="1" dirty="0"/>
              <a:t> by train, and then take the bus to </a:t>
            </a:r>
            <a:r>
              <a:rPr lang="en-GB" b="1" dirty="0" err="1"/>
              <a:t>Zabljak</a:t>
            </a:r>
            <a:r>
              <a:rPr lang="en-GB" b="1" dirty="0"/>
              <a:t>. So, the closest railway station is in </a:t>
            </a:r>
            <a:r>
              <a:rPr lang="en-GB" b="1" dirty="0" err="1"/>
              <a:t>Mojkovac</a:t>
            </a:r>
            <a:r>
              <a:rPr lang="en-GB" b="1" dirty="0"/>
              <a:t>, 69 km from </a:t>
            </a:r>
            <a:r>
              <a:rPr lang="en-GB" b="1" dirty="0" err="1"/>
              <a:t>Zabljak</a:t>
            </a:r>
            <a:r>
              <a:rPr lang="en-GB" b="1" dirty="0"/>
              <a:t>.</a:t>
            </a:r>
          </a:p>
          <a:p>
            <a:pPr algn="just"/>
            <a:r>
              <a:rPr lang="en-GB" b="1" dirty="0"/>
              <a:t>The nearest </a:t>
            </a:r>
            <a:r>
              <a:rPr lang="en-GB" b="1" dirty="0" err="1"/>
              <a:t>airports:Podgorica</a:t>
            </a:r>
            <a:r>
              <a:rPr lang="en-GB" b="1" dirty="0"/>
              <a:t>(120km), </a:t>
            </a:r>
            <a:r>
              <a:rPr lang="en-GB" b="1" dirty="0" err="1"/>
              <a:t>Tivat</a:t>
            </a:r>
            <a:r>
              <a:rPr lang="en-GB" b="1" dirty="0"/>
              <a:t>(250km), Dubrovnik(260km).</a:t>
            </a:r>
          </a:p>
          <a:p>
            <a:endParaRPr lang="en-GB" dirty="0"/>
          </a:p>
        </p:txBody>
      </p:sp>
    </p:spTree>
    <p:extLst>
      <p:ext uri="{BB962C8B-B14F-4D97-AF65-F5344CB8AC3E}">
        <p14:creationId xmlns:p14="http://schemas.microsoft.com/office/powerpoint/2010/main" val="1351536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General information</a:t>
            </a:r>
          </a:p>
        </p:txBody>
      </p:sp>
      <p:sp>
        <p:nvSpPr>
          <p:cNvPr id="3" name="Content Placeholder 2"/>
          <p:cNvSpPr>
            <a:spLocks noGrp="1"/>
          </p:cNvSpPr>
          <p:nvPr>
            <p:ph idx="1"/>
          </p:nvPr>
        </p:nvSpPr>
        <p:spPr>
          <a:xfrm>
            <a:off x="1069848" y="1622738"/>
            <a:ext cx="10058400" cy="4842456"/>
          </a:xfrm>
        </p:spPr>
        <p:txBody>
          <a:bodyPr>
            <a:normAutofit fontScale="85000" lnSpcReduction="20000"/>
          </a:bodyPr>
          <a:lstStyle/>
          <a:p>
            <a:pPr algn="just"/>
            <a:r>
              <a:rPr lang="en-GB" b="1" dirty="0"/>
              <a:t>The municipality of </a:t>
            </a:r>
            <a:r>
              <a:rPr lang="en-GB" b="1" dirty="0" err="1"/>
              <a:t>Zabljak</a:t>
            </a:r>
            <a:r>
              <a:rPr lang="en-GB" b="1" dirty="0"/>
              <a:t> is located in </a:t>
            </a:r>
            <a:r>
              <a:rPr lang="en-GB" b="1" dirty="0" err="1"/>
              <a:t>northwestern</a:t>
            </a:r>
            <a:r>
              <a:rPr lang="en-GB" b="1" dirty="0"/>
              <a:t> Montenegro, in the foothills of the mountain area </a:t>
            </a:r>
            <a:r>
              <a:rPr lang="en-GB" b="1" dirty="0" err="1"/>
              <a:t>Durmitor</a:t>
            </a:r>
            <a:r>
              <a:rPr lang="en-GB" b="1" dirty="0"/>
              <a:t>. It has a surface of 445 km2, and, with an altitude of 1456m represents the highest urban settlement in the </a:t>
            </a:r>
            <a:r>
              <a:rPr lang="en-GB" b="1" dirty="0" err="1"/>
              <a:t>southeastern</a:t>
            </a:r>
            <a:r>
              <a:rPr lang="en-GB" b="1" dirty="0"/>
              <a:t> Europe. Its coordinates are:43°09’N 19°07’E. The winters are long and cold, summers short and cool and the autumns warmer than springs. The average annual temperature is between 2 and 8 degrees Celsius. There is snow 120 days of the year, greater than 15 </a:t>
            </a:r>
            <a:r>
              <a:rPr lang="en-GB" b="1" dirty="0" err="1"/>
              <a:t>centimeters</a:t>
            </a:r>
            <a:r>
              <a:rPr lang="en-GB" b="1" dirty="0"/>
              <a:t>, and the ski terrains, which are at higher altitudes, are covered by snow 150 days of the year and are great for skiing. Snow can be found in higher </a:t>
            </a:r>
            <a:r>
              <a:rPr lang="en-GB" b="1" dirty="0" err="1"/>
              <a:t>Durmitor</a:t>
            </a:r>
            <a:r>
              <a:rPr lang="en-GB" b="1" dirty="0"/>
              <a:t> areas all year around, and in the </a:t>
            </a:r>
            <a:r>
              <a:rPr lang="en-GB" b="1" dirty="0" err="1"/>
              <a:t>Kalice</a:t>
            </a:r>
            <a:r>
              <a:rPr lang="en-GB" b="1" dirty="0"/>
              <a:t> area, known as ”</a:t>
            </a:r>
            <a:r>
              <a:rPr lang="en-GB" b="1" dirty="0" err="1"/>
              <a:t>Debeli</a:t>
            </a:r>
            <a:r>
              <a:rPr lang="en-GB" b="1" dirty="0"/>
              <a:t> </a:t>
            </a:r>
            <a:r>
              <a:rPr lang="en-GB" b="1" dirty="0" err="1"/>
              <a:t>Namet</a:t>
            </a:r>
            <a:r>
              <a:rPr lang="en-GB" b="1" dirty="0"/>
              <a:t>”(thick alluvium), which is 200-300 meters long, you can ski in the middle of the summer.</a:t>
            </a:r>
          </a:p>
          <a:p>
            <a:pPr algn="just"/>
            <a:r>
              <a:rPr lang="en-GB" b="1" dirty="0" err="1"/>
              <a:t>Žabljak</a:t>
            </a:r>
            <a:r>
              <a:rPr lang="en-GB" b="1" dirty="0"/>
              <a:t> is surrounded by 23 mountain peaks of 2200 meters above sea level, 18 mountain lakes, one of them being the famous Black Lake and the Tara Canyon, which is the deepest in Europe. In 1991, in </a:t>
            </a:r>
            <a:r>
              <a:rPr lang="en-GB" b="1" dirty="0" err="1"/>
              <a:t>Zabljak</a:t>
            </a:r>
            <a:r>
              <a:rPr lang="en-GB" b="1" dirty="0"/>
              <a:t>, Montenegro was proclaimed as an ecological country, and </a:t>
            </a:r>
            <a:r>
              <a:rPr lang="en-GB" b="1" dirty="0" err="1"/>
              <a:t>Zabljak</a:t>
            </a:r>
            <a:r>
              <a:rPr lang="en-GB" b="1" dirty="0"/>
              <a:t> was chosen as its capital.</a:t>
            </a:r>
          </a:p>
          <a:p>
            <a:pPr algn="just"/>
            <a:r>
              <a:rPr lang="en-GB" b="1" dirty="0" err="1"/>
              <a:t>Žabljak</a:t>
            </a:r>
            <a:r>
              <a:rPr lang="en-GB" b="1" dirty="0"/>
              <a:t> has a population of 3569 citizens. There are 28 settlements within the municipality, organized into 12 local communities, one being a town. However, this number is three to five times bigger if you calculate certain moments of the winter and summer season, when the owners of cottages and tourists come.</a:t>
            </a:r>
          </a:p>
          <a:p>
            <a:pPr algn="just"/>
            <a:r>
              <a:rPr lang="en-GB" b="1" dirty="0"/>
              <a:t>Agriculture and livestock breeding along with forestry and primary wood processing, are traditional activities of the municipality’s population, which nowadays sees its future in tourism and activities connected to it.</a:t>
            </a:r>
          </a:p>
          <a:p>
            <a:endParaRPr lang="en-GB" dirty="0"/>
          </a:p>
        </p:txBody>
      </p:sp>
    </p:spTree>
    <p:extLst>
      <p:ext uri="{BB962C8B-B14F-4D97-AF65-F5344CB8AC3E}">
        <p14:creationId xmlns:p14="http://schemas.microsoft.com/office/powerpoint/2010/main" val="34569161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Traffic communication</a:t>
            </a:r>
          </a:p>
        </p:txBody>
      </p:sp>
      <p:sp>
        <p:nvSpPr>
          <p:cNvPr id="3" name="Content Placeholder 2"/>
          <p:cNvSpPr>
            <a:spLocks noGrp="1"/>
          </p:cNvSpPr>
          <p:nvPr>
            <p:ph idx="1"/>
          </p:nvPr>
        </p:nvSpPr>
        <p:spPr/>
        <p:txBody>
          <a:bodyPr>
            <a:normAutofit fontScale="92500" lnSpcReduction="20000"/>
          </a:bodyPr>
          <a:lstStyle/>
          <a:p>
            <a:pPr algn="just"/>
            <a:r>
              <a:rPr lang="en-GB" b="1" dirty="0"/>
              <a:t>Border crossings</a:t>
            </a:r>
          </a:p>
          <a:p>
            <a:pPr algn="just"/>
            <a:r>
              <a:rPr lang="en-GB" b="1" dirty="0"/>
              <a:t>If you are driving from Serbia, you can cross the border in </a:t>
            </a:r>
            <a:r>
              <a:rPr lang="en-GB" b="1" dirty="0" err="1"/>
              <a:t>Prijepolje</a:t>
            </a:r>
            <a:r>
              <a:rPr lang="en-GB" b="1" dirty="0"/>
              <a:t>, drive through the Montenegrin town </a:t>
            </a:r>
            <a:r>
              <a:rPr lang="en-GB" b="1" dirty="0" err="1"/>
              <a:t>Pljevlja</a:t>
            </a:r>
            <a:r>
              <a:rPr lang="en-GB" b="1" dirty="0"/>
              <a:t> and so reach </a:t>
            </a:r>
            <a:r>
              <a:rPr lang="en-GB" b="1" dirty="0" err="1"/>
              <a:t>Zabljak</a:t>
            </a:r>
            <a:r>
              <a:rPr lang="en-GB" b="1" dirty="0"/>
              <a:t> (state border crossing </a:t>
            </a:r>
            <a:r>
              <a:rPr lang="en-GB" b="1" dirty="0" err="1"/>
              <a:t>Jabuka</a:t>
            </a:r>
            <a:r>
              <a:rPr lang="en-GB" b="1" dirty="0"/>
              <a:t> - 98 km) or you can drive though the Montenegrin town </a:t>
            </a:r>
            <a:r>
              <a:rPr lang="en-GB" b="1" dirty="0" err="1"/>
              <a:t>Bijelo</a:t>
            </a:r>
            <a:r>
              <a:rPr lang="en-GB" b="1" dirty="0"/>
              <a:t> </a:t>
            </a:r>
            <a:r>
              <a:rPr lang="en-GB" b="1" dirty="0" err="1"/>
              <a:t>Polje</a:t>
            </a:r>
            <a:r>
              <a:rPr lang="en-GB" b="1" dirty="0"/>
              <a:t> and </a:t>
            </a:r>
            <a:r>
              <a:rPr lang="en-GB" b="1" dirty="0" err="1"/>
              <a:t>Mojkovac</a:t>
            </a:r>
            <a:r>
              <a:rPr lang="en-GB" b="1" dirty="0"/>
              <a:t> and so reach </a:t>
            </a:r>
            <a:r>
              <a:rPr lang="en-GB" b="1" dirty="0" err="1"/>
              <a:t>Zabljak</a:t>
            </a:r>
            <a:r>
              <a:rPr lang="en-GB" b="1" dirty="0"/>
              <a:t> (state border crossing </a:t>
            </a:r>
            <a:r>
              <a:rPr lang="en-GB" b="1" dirty="0" err="1"/>
              <a:t>Brodarevo</a:t>
            </a:r>
            <a:r>
              <a:rPr lang="en-GB" b="1" dirty="0"/>
              <a:t> -110 km).</a:t>
            </a:r>
          </a:p>
          <a:p>
            <a:pPr algn="just"/>
            <a:r>
              <a:rPr lang="en-GB" b="1" dirty="0"/>
              <a:t>If you are travelling from Croatia, from the direction Dubrovnik (state border crossing </a:t>
            </a:r>
            <a:r>
              <a:rPr lang="en-GB" b="1" dirty="0" err="1"/>
              <a:t>Debeli</a:t>
            </a:r>
            <a:r>
              <a:rPr lang="en-GB" b="1" dirty="0"/>
              <a:t> </a:t>
            </a:r>
            <a:r>
              <a:rPr lang="en-GB" b="1" dirty="0" err="1"/>
              <a:t>brijeg</a:t>
            </a:r>
            <a:r>
              <a:rPr lang="en-GB" b="1" dirty="0"/>
              <a:t>), you arrive by driving through </a:t>
            </a:r>
            <a:r>
              <a:rPr lang="en-GB" b="1" dirty="0" err="1"/>
              <a:t>Herceg</a:t>
            </a:r>
            <a:r>
              <a:rPr lang="en-GB" b="1" dirty="0"/>
              <a:t> Novi, </a:t>
            </a:r>
            <a:r>
              <a:rPr lang="en-GB" b="1" dirty="0" err="1"/>
              <a:t>Risan</a:t>
            </a:r>
            <a:r>
              <a:rPr lang="en-GB" b="1" dirty="0"/>
              <a:t> and </a:t>
            </a:r>
            <a:r>
              <a:rPr lang="en-GB" b="1" dirty="0" err="1"/>
              <a:t>Niksic</a:t>
            </a:r>
            <a:r>
              <a:rPr lang="en-GB" b="1" dirty="0"/>
              <a:t> and so reach </a:t>
            </a:r>
            <a:r>
              <a:rPr lang="en-GB" b="1" dirty="0" err="1"/>
              <a:t>Zabljaka</a:t>
            </a:r>
            <a:r>
              <a:rPr lang="en-GB" b="1" dirty="0"/>
              <a:t> (200 km) or driving through Dubrovnik- </a:t>
            </a:r>
            <a:r>
              <a:rPr lang="en-GB" b="1" dirty="0" err="1"/>
              <a:t>Trebinje</a:t>
            </a:r>
            <a:r>
              <a:rPr lang="en-GB" b="1" dirty="0"/>
              <a:t>- </a:t>
            </a:r>
            <a:r>
              <a:rPr lang="en-GB" b="1" dirty="0" err="1"/>
              <a:t>Niksic</a:t>
            </a:r>
            <a:r>
              <a:rPr lang="en-GB" b="1" dirty="0"/>
              <a:t>- </a:t>
            </a:r>
            <a:r>
              <a:rPr lang="en-GB" b="1" dirty="0" err="1"/>
              <a:t>Zabljak</a:t>
            </a:r>
            <a:r>
              <a:rPr lang="en-GB" b="1" dirty="0"/>
              <a:t> (170 km).</a:t>
            </a:r>
          </a:p>
          <a:p>
            <a:pPr algn="just"/>
            <a:r>
              <a:rPr lang="en-GB" b="1" dirty="0"/>
              <a:t>If you are travelling from Bosnia and Herzegovina, through </a:t>
            </a:r>
            <a:r>
              <a:rPr lang="en-GB" b="1" dirty="0" err="1"/>
              <a:t>Foca</a:t>
            </a:r>
            <a:r>
              <a:rPr lang="en-GB" b="1" dirty="0"/>
              <a:t> and crossing at the border in </a:t>
            </a:r>
            <a:r>
              <a:rPr lang="en-GB" b="1" dirty="0" err="1"/>
              <a:t>Scepan</a:t>
            </a:r>
            <a:r>
              <a:rPr lang="en-GB" b="1" dirty="0"/>
              <a:t> </a:t>
            </a:r>
            <a:r>
              <a:rPr lang="en-GB" b="1" dirty="0" err="1"/>
              <a:t>Polje</a:t>
            </a:r>
            <a:r>
              <a:rPr lang="en-GB" b="1" dirty="0"/>
              <a:t> to </a:t>
            </a:r>
            <a:r>
              <a:rPr lang="en-GB" b="1" dirty="0" err="1"/>
              <a:t>Zabljak</a:t>
            </a:r>
            <a:r>
              <a:rPr lang="en-GB" b="1" dirty="0"/>
              <a:t> the distance is 150 km, through </a:t>
            </a:r>
            <a:r>
              <a:rPr lang="en-GB" b="1" dirty="0" err="1"/>
              <a:t>Pluzine</a:t>
            </a:r>
            <a:r>
              <a:rPr lang="en-GB" b="1" dirty="0"/>
              <a:t> and Mount </a:t>
            </a:r>
            <a:r>
              <a:rPr lang="en-GB" b="1" dirty="0" err="1"/>
              <a:t>Durmitor</a:t>
            </a:r>
            <a:r>
              <a:rPr lang="en-GB" b="1" dirty="0"/>
              <a:t>, the distance is 85 km, and if you cross at the border </a:t>
            </a:r>
            <a:r>
              <a:rPr lang="en-GB" b="1" dirty="0" err="1"/>
              <a:t>Meteljka</a:t>
            </a:r>
            <a:r>
              <a:rPr lang="en-GB" b="1" dirty="0"/>
              <a:t> through </a:t>
            </a:r>
            <a:r>
              <a:rPr lang="en-GB" b="1" dirty="0" err="1"/>
              <a:t>Gorazde</a:t>
            </a:r>
            <a:r>
              <a:rPr lang="en-GB" b="1" dirty="0"/>
              <a:t>- </a:t>
            </a:r>
            <a:r>
              <a:rPr lang="en-GB" b="1" dirty="0" err="1"/>
              <a:t>Cajnice</a:t>
            </a:r>
            <a:r>
              <a:rPr lang="en-GB" b="1" dirty="0"/>
              <a:t>- </a:t>
            </a:r>
            <a:r>
              <a:rPr lang="en-GB" b="1" dirty="0" err="1"/>
              <a:t>Pljevlja</a:t>
            </a:r>
            <a:r>
              <a:rPr lang="en-GB" b="1" dirty="0"/>
              <a:t>- </a:t>
            </a:r>
            <a:r>
              <a:rPr lang="en-GB" b="1" dirty="0" err="1"/>
              <a:t>Zabljak</a:t>
            </a:r>
            <a:r>
              <a:rPr lang="en-GB" b="1" dirty="0"/>
              <a:t>, the distance is 87 km.</a:t>
            </a:r>
          </a:p>
          <a:p>
            <a:pPr algn="just"/>
            <a:r>
              <a:rPr lang="en-GB" b="1" dirty="0"/>
              <a:t> If you travel through </a:t>
            </a:r>
            <a:r>
              <a:rPr lang="en-GB" b="1" dirty="0" err="1"/>
              <a:t>Trebinje</a:t>
            </a:r>
            <a:r>
              <a:rPr lang="en-GB" b="1" dirty="0"/>
              <a:t>- </a:t>
            </a:r>
            <a:r>
              <a:rPr lang="en-GB" b="1" dirty="0" err="1"/>
              <a:t>Vilusi</a:t>
            </a:r>
            <a:r>
              <a:rPr lang="en-GB" b="1" dirty="0"/>
              <a:t>- </a:t>
            </a:r>
            <a:r>
              <a:rPr lang="en-GB" b="1" dirty="0" err="1"/>
              <a:t>Niksic</a:t>
            </a:r>
            <a:r>
              <a:rPr lang="en-GB" b="1" dirty="0"/>
              <a:t> to </a:t>
            </a:r>
            <a:r>
              <a:rPr lang="en-GB" b="1" dirty="0" err="1"/>
              <a:t>Zabljak</a:t>
            </a:r>
            <a:r>
              <a:rPr lang="en-GB" b="1" dirty="0"/>
              <a:t>, the distance is 170 km, by crossing the border </a:t>
            </a:r>
            <a:r>
              <a:rPr lang="en-GB" b="1" dirty="0" err="1"/>
              <a:t>Vracenovici</a:t>
            </a:r>
            <a:r>
              <a:rPr lang="en-GB" b="1" dirty="0"/>
              <a:t>.</a:t>
            </a:r>
          </a:p>
          <a:p>
            <a:endParaRPr lang="en-GB" dirty="0"/>
          </a:p>
        </p:txBody>
      </p:sp>
    </p:spTree>
    <p:extLst>
      <p:ext uri="{BB962C8B-B14F-4D97-AF65-F5344CB8AC3E}">
        <p14:creationId xmlns:p14="http://schemas.microsoft.com/office/powerpoint/2010/main" val="434558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Natural resources</a:t>
            </a:r>
          </a:p>
        </p:txBody>
      </p:sp>
      <p:sp>
        <p:nvSpPr>
          <p:cNvPr id="3" name="Content Placeholder 2"/>
          <p:cNvSpPr>
            <a:spLocks noGrp="1"/>
          </p:cNvSpPr>
          <p:nvPr>
            <p:ph idx="1"/>
          </p:nvPr>
        </p:nvSpPr>
        <p:spPr/>
        <p:txBody>
          <a:bodyPr/>
          <a:lstStyle/>
          <a:p>
            <a:r>
              <a:rPr lang="en-GB" b="1" dirty="0"/>
              <a:t>Forests</a:t>
            </a:r>
          </a:p>
          <a:p>
            <a:pPr marL="0" indent="0" algn="just">
              <a:buNone/>
            </a:pPr>
            <a:r>
              <a:rPr lang="en-GB" b="1" dirty="0"/>
              <a:t>The forests represent one of the most important resources in the municipality of </a:t>
            </a:r>
            <a:r>
              <a:rPr lang="en-GB" b="1" dirty="0" err="1"/>
              <a:t>Zabljak</a:t>
            </a:r>
            <a:r>
              <a:rPr lang="en-GB" b="1" dirty="0"/>
              <a:t>. Big surfaces of confer and deciduous forests have resulted in the development of the wood industry, especially wood processing.</a:t>
            </a:r>
          </a:p>
          <a:p>
            <a:pPr marL="0" indent="0" algn="just">
              <a:buNone/>
            </a:pPr>
            <a:r>
              <a:rPr lang="en-GB" b="1" dirty="0"/>
              <a:t>The total surface area of forests and forest land is 8.517ha of national forests (high economic forests 7.513ha, forests for other purposes 195ha and covered land 809ha) and 756ha of private forests (total of 9.273 ha). The primary function of the high economic forests is the production of wood and other wood products and in the forests for other purposes– recreational functions that are protected. The forests are divided into three management units: «</a:t>
            </a:r>
            <a:r>
              <a:rPr lang="en-GB" b="1" dirty="0" err="1"/>
              <a:t>Tepacke</a:t>
            </a:r>
            <a:r>
              <a:rPr lang="en-GB" b="1" dirty="0"/>
              <a:t> </a:t>
            </a:r>
            <a:r>
              <a:rPr lang="en-GB" b="1" dirty="0" err="1"/>
              <a:t>sume</a:t>
            </a:r>
            <a:r>
              <a:rPr lang="en-GB" b="1" dirty="0"/>
              <a:t>», «</a:t>
            </a:r>
            <a:r>
              <a:rPr lang="en-GB" b="1" dirty="0" err="1"/>
              <a:t>Gornji</a:t>
            </a:r>
            <a:r>
              <a:rPr lang="en-GB" b="1" dirty="0"/>
              <a:t> </a:t>
            </a:r>
            <a:r>
              <a:rPr lang="en-GB" b="1" dirty="0" err="1"/>
              <a:t>Saranci</a:t>
            </a:r>
            <a:r>
              <a:rPr lang="en-GB" b="1" dirty="0"/>
              <a:t>», and «</a:t>
            </a:r>
            <a:r>
              <a:rPr lang="en-GB" b="1" dirty="0" err="1"/>
              <a:t>Donji</a:t>
            </a:r>
            <a:r>
              <a:rPr lang="en-GB" b="1" dirty="0"/>
              <a:t> </a:t>
            </a:r>
            <a:r>
              <a:rPr lang="en-GB" b="1" dirty="0" err="1"/>
              <a:t>Saranci</a:t>
            </a:r>
            <a:r>
              <a:rPr lang="en-GB" b="1" dirty="0"/>
              <a:t>».</a:t>
            </a:r>
          </a:p>
          <a:p>
            <a:endParaRPr lang="en-GB" dirty="0"/>
          </a:p>
        </p:txBody>
      </p:sp>
    </p:spTree>
    <p:extLst>
      <p:ext uri="{BB962C8B-B14F-4D97-AF65-F5344CB8AC3E}">
        <p14:creationId xmlns:p14="http://schemas.microsoft.com/office/powerpoint/2010/main" val="2324441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Natural resources</a:t>
            </a:r>
          </a:p>
        </p:txBody>
      </p:sp>
      <p:sp>
        <p:nvSpPr>
          <p:cNvPr id="3" name="Content Placeholder 2"/>
          <p:cNvSpPr>
            <a:spLocks noGrp="1"/>
          </p:cNvSpPr>
          <p:nvPr>
            <p:ph idx="1"/>
          </p:nvPr>
        </p:nvSpPr>
        <p:spPr/>
        <p:txBody>
          <a:bodyPr/>
          <a:lstStyle/>
          <a:p>
            <a:r>
              <a:rPr lang="en-GB" b="1" dirty="0"/>
              <a:t>Mineral resources</a:t>
            </a:r>
          </a:p>
          <a:p>
            <a:pPr marL="0" indent="0" algn="just">
              <a:buNone/>
            </a:pPr>
            <a:r>
              <a:rPr lang="en-GB" b="1" dirty="0"/>
              <a:t>Mineral resources that can be found on the territory of the municipality of </a:t>
            </a:r>
            <a:r>
              <a:rPr lang="en-GB" b="1" dirty="0" err="1"/>
              <a:t>Zabljak</a:t>
            </a:r>
            <a:r>
              <a:rPr lang="en-GB" b="1" dirty="0"/>
              <a:t> are: gravel, sand and rock. Keeping in mind that the municipality is of glacial origin and that there is an abundance of these raw materials, they are most certainly </a:t>
            </a:r>
            <a:r>
              <a:rPr lang="en-GB" b="1" dirty="0" err="1"/>
              <a:t>signifi</a:t>
            </a:r>
            <a:r>
              <a:rPr lang="en-GB" b="1" dirty="0"/>
              <a:t> cant natural resources. The exploitation is done in two quarries: </a:t>
            </a:r>
            <a:r>
              <a:rPr lang="en-GB" b="1" dirty="0" err="1"/>
              <a:t>Njegovudja</a:t>
            </a:r>
            <a:r>
              <a:rPr lang="en-GB" b="1" dirty="0"/>
              <a:t> and </a:t>
            </a:r>
            <a:r>
              <a:rPr lang="en-GB" b="1" dirty="0" err="1"/>
              <a:t>Razano</a:t>
            </a:r>
            <a:r>
              <a:rPr lang="en-GB" b="1" dirty="0"/>
              <a:t> </a:t>
            </a:r>
            <a:r>
              <a:rPr lang="en-GB" b="1" dirty="0" err="1"/>
              <a:t>Polje</a:t>
            </a:r>
            <a:r>
              <a:rPr lang="en-GB" b="1" dirty="0"/>
              <a:t>. Existing raw materials have proven to be good construction material. Until now, only experimental concessions have been allowed.</a:t>
            </a:r>
          </a:p>
          <a:p>
            <a:endParaRPr lang="en-GB" dirty="0"/>
          </a:p>
        </p:txBody>
      </p:sp>
    </p:spTree>
    <p:extLst>
      <p:ext uri="{BB962C8B-B14F-4D97-AF65-F5344CB8AC3E}">
        <p14:creationId xmlns:p14="http://schemas.microsoft.com/office/powerpoint/2010/main" val="4189758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Natural resources</a:t>
            </a:r>
          </a:p>
        </p:txBody>
      </p:sp>
      <p:sp>
        <p:nvSpPr>
          <p:cNvPr id="3" name="Content Placeholder 2"/>
          <p:cNvSpPr>
            <a:spLocks noGrp="1"/>
          </p:cNvSpPr>
          <p:nvPr>
            <p:ph idx="1"/>
          </p:nvPr>
        </p:nvSpPr>
        <p:spPr/>
        <p:txBody>
          <a:bodyPr/>
          <a:lstStyle/>
          <a:p>
            <a:r>
              <a:rPr lang="en-GB" b="1" dirty="0"/>
              <a:t>Land</a:t>
            </a:r>
          </a:p>
          <a:p>
            <a:pPr marL="0" indent="0" algn="just">
              <a:buNone/>
            </a:pPr>
            <a:r>
              <a:rPr lang="en-GB" b="1" dirty="0"/>
              <a:t>Land is one of the major factors in agricultural production in this area. Great agricultural surfaces provide the opportunity for agricultural development, livestock breeding and farming. The development of agriculture has stagnated lately because only elderly households are engaged in agriculture and also because of poor marketing and low prices. In theory, organic production has shown itself as economically feasible, both in farming and livestock breeding. There are already some entrepreneurs who have certificates for organic production. Agricultural land is mostly made up of grasslands and field. There is also a smaller surface of agricultural land that is made up of arable land and gardens.</a:t>
            </a:r>
          </a:p>
          <a:p>
            <a:endParaRPr lang="en-GB" dirty="0"/>
          </a:p>
        </p:txBody>
      </p:sp>
    </p:spTree>
    <p:extLst>
      <p:ext uri="{BB962C8B-B14F-4D97-AF65-F5344CB8AC3E}">
        <p14:creationId xmlns:p14="http://schemas.microsoft.com/office/powerpoint/2010/main" val="2306447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Why invest in </a:t>
            </a:r>
            <a:r>
              <a:rPr lang="en-GB" sz="3600" dirty="0" err="1"/>
              <a:t>Žabljak</a:t>
            </a:r>
            <a:r>
              <a:rPr lang="en-GB" sz="3600" dirty="0"/>
              <a:t>?</a:t>
            </a:r>
          </a:p>
        </p:txBody>
      </p:sp>
      <p:sp>
        <p:nvSpPr>
          <p:cNvPr id="3" name="Content Placeholder 2"/>
          <p:cNvSpPr>
            <a:spLocks noGrp="1"/>
          </p:cNvSpPr>
          <p:nvPr>
            <p:ph idx="1"/>
          </p:nvPr>
        </p:nvSpPr>
        <p:spPr/>
        <p:txBody>
          <a:bodyPr/>
          <a:lstStyle/>
          <a:p>
            <a:pPr algn="just"/>
            <a:r>
              <a:rPr lang="en-GB" b="1" dirty="0"/>
              <a:t>Generally speaking, Montenegro as a small and extremely open economic system has the possibility of easily fitting into the world trends of the flow of direct foreign investment. Therefore, the investment ambient as a whole is improved.</a:t>
            </a:r>
          </a:p>
          <a:p>
            <a:pPr marL="0" indent="0" algn="just">
              <a:buNone/>
            </a:pPr>
            <a:r>
              <a:rPr lang="en-GB" b="1" dirty="0"/>
              <a:t> According to analysis done in Slovenia couple years ago, on potential places to invest in Montenegro, </a:t>
            </a:r>
            <a:r>
              <a:rPr lang="en-GB" b="1" dirty="0" err="1"/>
              <a:t>Zabljak</a:t>
            </a:r>
            <a:r>
              <a:rPr lang="en-GB" b="1" dirty="0"/>
              <a:t> was at the top of the pyramid! That official recommendation, which was given to Slovenian companies, has already launched some Slovenian projects in </a:t>
            </a:r>
            <a:r>
              <a:rPr lang="en-GB" b="1" dirty="0" err="1"/>
              <a:t>Zabljak</a:t>
            </a:r>
            <a:r>
              <a:rPr lang="en-GB" b="1" dirty="0"/>
              <a:t>, in the area of communal infrastructure and negotiations are underway for some other. The government of Slovenia, through its </a:t>
            </a:r>
            <a:r>
              <a:rPr lang="en-GB" b="1" dirty="0" err="1"/>
              <a:t>Center</a:t>
            </a:r>
            <a:r>
              <a:rPr lang="en-GB" b="1" dirty="0"/>
              <a:t> for International Cooperation and Development(CMSR) is giving a special contribution to </a:t>
            </a:r>
            <a:r>
              <a:rPr lang="en-GB" b="1" dirty="0" err="1"/>
              <a:t>Zabljak’s</a:t>
            </a:r>
            <a:r>
              <a:rPr lang="en-GB" b="1" dirty="0"/>
              <a:t> development.</a:t>
            </a:r>
          </a:p>
          <a:p>
            <a:pPr marL="0" indent="0">
              <a:buNone/>
            </a:pPr>
            <a:endParaRPr lang="en-GB" dirty="0"/>
          </a:p>
          <a:p>
            <a:endParaRPr lang="en-GB" dirty="0"/>
          </a:p>
        </p:txBody>
      </p:sp>
    </p:spTree>
    <p:extLst>
      <p:ext uri="{BB962C8B-B14F-4D97-AF65-F5344CB8AC3E}">
        <p14:creationId xmlns:p14="http://schemas.microsoft.com/office/powerpoint/2010/main" val="2210974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
            </a:r>
            <a:br>
              <a:rPr lang="en-GB" dirty="0"/>
            </a:br>
            <a:r>
              <a:rPr lang="en-GB" sz="4000" dirty="0"/>
              <a:t>Why invest in </a:t>
            </a:r>
            <a:r>
              <a:rPr lang="en-GB" sz="4000" dirty="0" err="1"/>
              <a:t>Žabljak</a:t>
            </a:r>
            <a:r>
              <a:rPr lang="en-GB" sz="4000" dirty="0"/>
              <a:t>?</a:t>
            </a:r>
            <a:r>
              <a:rPr lang="en-GB" dirty="0"/>
              <a:t/>
            </a:r>
            <a:br>
              <a:rPr lang="en-GB" dirty="0"/>
            </a:br>
            <a:endParaRPr lang="en-GB" dirty="0"/>
          </a:p>
        </p:txBody>
      </p:sp>
      <p:sp>
        <p:nvSpPr>
          <p:cNvPr id="3" name="Content Placeholder 2"/>
          <p:cNvSpPr>
            <a:spLocks noGrp="1"/>
          </p:cNvSpPr>
          <p:nvPr>
            <p:ph idx="1"/>
          </p:nvPr>
        </p:nvSpPr>
        <p:spPr/>
        <p:txBody>
          <a:bodyPr>
            <a:normAutofit fontScale="92500" lnSpcReduction="20000"/>
          </a:bodyPr>
          <a:lstStyle/>
          <a:p>
            <a:r>
              <a:rPr lang="en-GB" b="1" dirty="0"/>
              <a:t>Advantages for foreign investors which Montenegro offers:</a:t>
            </a:r>
          </a:p>
          <a:p>
            <a:r>
              <a:rPr lang="en-GB" b="1" dirty="0"/>
              <a:t> Political, monetary and macroeconomic stability</a:t>
            </a:r>
          </a:p>
          <a:p>
            <a:r>
              <a:rPr lang="en-GB" b="1" dirty="0"/>
              <a:t> Simple START UP</a:t>
            </a:r>
          </a:p>
          <a:p>
            <a:r>
              <a:rPr lang="en-GB" b="1" dirty="0"/>
              <a:t> Liberal economic regime for foreign trade,</a:t>
            </a:r>
          </a:p>
          <a:p>
            <a:r>
              <a:rPr lang="en-GB" b="1" dirty="0"/>
              <a:t> </a:t>
            </a:r>
            <a:r>
              <a:rPr lang="en-GB" b="1" dirty="0" err="1"/>
              <a:t>Favorable</a:t>
            </a:r>
            <a:r>
              <a:rPr lang="en-GB" b="1" dirty="0"/>
              <a:t> tax policies</a:t>
            </a:r>
          </a:p>
          <a:p>
            <a:r>
              <a:rPr lang="en-GB" b="1" dirty="0"/>
              <a:t> International accounting standards</a:t>
            </a:r>
          </a:p>
          <a:p>
            <a:r>
              <a:rPr lang="en-GB" b="1" dirty="0"/>
              <a:t> Rise in economic freedom</a:t>
            </a:r>
          </a:p>
          <a:p>
            <a:r>
              <a:rPr lang="en-GB" b="1" dirty="0"/>
              <a:t>Geographic location and climate conditions</a:t>
            </a:r>
          </a:p>
          <a:p>
            <a:r>
              <a:rPr lang="en-GB" b="1" dirty="0"/>
              <a:t>Montenegro is a member of the World Trade organization and signatory to multilateral and bilateral agreements – Agreement on stabilization and association with the European Union, CEFTA 2006, EFTA, Russia, Belarus and Turkey, which enables it the </a:t>
            </a:r>
            <a:r>
              <a:rPr lang="en-GB" b="1" dirty="0" err="1"/>
              <a:t>cumulation</a:t>
            </a:r>
            <a:r>
              <a:rPr lang="en-GB" b="1" dirty="0"/>
              <a:t> of origin and duty free trade with about 800 million consumers.</a:t>
            </a:r>
          </a:p>
          <a:p>
            <a:endParaRPr lang="en-GB" dirty="0"/>
          </a:p>
        </p:txBody>
      </p:sp>
    </p:spTree>
    <p:extLst>
      <p:ext uri="{BB962C8B-B14F-4D97-AF65-F5344CB8AC3E}">
        <p14:creationId xmlns:p14="http://schemas.microsoft.com/office/powerpoint/2010/main" val="2128358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Why invest in </a:t>
            </a:r>
            <a:r>
              <a:rPr lang="en-GB" sz="3600" dirty="0" err="1"/>
              <a:t>Žabljak</a:t>
            </a:r>
            <a:r>
              <a:rPr lang="en-GB" sz="3600" dirty="0"/>
              <a:t>?</a:t>
            </a:r>
          </a:p>
        </p:txBody>
      </p:sp>
      <p:sp>
        <p:nvSpPr>
          <p:cNvPr id="3" name="Content Placeholder 2"/>
          <p:cNvSpPr>
            <a:spLocks noGrp="1"/>
          </p:cNvSpPr>
          <p:nvPr>
            <p:ph idx="1"/>
          </p:nvPr>
        </p:nvSpPr>
        <p:spPr/>
        <p:txBody>
          <a:bodyPr>
            <a:normAutofit fontScale="70000" lnSpcReduction="20000"/>
          </a:bodyPr>
          <a:lstStyle/>
          <a:p>
            <a:pPr algn="just"/>
            <a:r>
              <a:rPr lang="en-GB" sz="3200" b="1" dirty="0"/>
              <a:t>Incentive measures offered from the state level for existing businesses and new investors</a:t>
            </a:r>
          </a:p>
          <a:p>
            <a:pPr fontAlgn="base"/>
            <a:r>
              <a:rPr lang="en-GB" sz="2400" b="1" dirty="0"/>
              <a:t>Links on state authorities pages:</a:t>
            </a:r>
          </a:p>
          <a:p>
            <a:pPr algn="just" fontAlgn="base"/>
            <a:r>
              <a:rPr lang="en-GB" b="1" dirty="0"/>
              <a:t> </a:t>
            </a:r>
            <a:r>
              <a:rPr lang="en-US" b="1" i="1" dirty="0"/>
              <a:t>REGULATION ON INCITEMENT OF DIRECT INVESTMENTS - </a:t>
            </a:r>
            <a:r>
              <a:rPr lang="en-US" u="sng" dirty="0">
                <a:hlinkClick r:id="rId2"/>
              </a:rPr>
              <a:t>http://www.mipa.co.me/files/documents/1513766929-Uredba%20o%20podsticanju%20direktnih%20investicija%2028122015.pdf</a:t>
            </a:r>
            <a:endParaRPr lang="en-US" u="sng" dirty="0"/>
          </a:p>
          <a:p>
            <a:r>
              <a:rPr lang="en-US" b="1" i="1" dirty="0"/>
              <a:t>PROGRAM OF INCENTIVES FOR BUSINESS DEVELOPMENT</a:t>
            </a:r>
            <a:r>
              <a:rPr lang="en-GB" dirty="0"/>
              <a:t> - </a:t>
            </a:r>
            <a:r>
              <a:rPr lang="en-US" u="sng" dirty="0">
                <a:hlinkClick r:id="rId3"/>
              </a:rPr>
              <a:t>https://www.bizniszona.me/program-podsticaja-razvoja-biznisa-biznis-zone/</a:t>
            </a:r>
            <a:endParaRPr lang="en-US" u="sng" dirty="0"/>
          </a:p>
          <a:p>
            <a:r>
              <a:rPr lang="en-US" b="1" i="1" dirty="0"/>
              <a:t>LAW ON FREE ZONES</a:t>
            </a:r>
            <a:r>
              <a:rPr lang="en-GB" dirty="0"/>
              <a:t> - </a:t>
            </a:r>
            <a:r>
              <a:rPr lang="en-US" dirty="0"/>
              <a:t>(„</a:t>
            </a:r>
            <a:r>
              <a:rPr lang="en-US" dirty="0" err="1"/>
              <a:t>Službeni</a:t>
            </a:r>
            <a:r>
              <a:rPr lang="en-US" dirty="0"/>
              <a:t> list RCG“ br. 42/04 od 22 </a:t>
            </a:r>
            <a:r>
              <a:rPr lang="en-US" dirty="0" err="1"/>
              <a:t>juna</a:t>
            </a:r>
            <a:r>
              <a:rPr lang="en-US" dirty="0"/>
              <a:t> 2004 </a:t>
            </a:r>
            <a:r>
              <a:rPr lang="en-US" dirty="0" err="1"/>
              <a:t>godine</a:t>
            </a:r>
            <a:r>
              <a:rPr lang="en-US" dirty="0"/>
              <a:t>, “ </a:t>
            </a:r>
            <a:r>
              <a:rPr lang="en-US" dirty="0" err="1"/>
              <a:t>Službeni</a:t>
            </a:r>
            <a:r>
              <a:rPr lang="en-US" dirty="0"/>
              <a:t> list CG” : 11/07 od 13 </a:t>
            </a:r>
            <a:r>
              <a:rPr lang="en-US" dirty="0" err="1"/>
              <a:t>decembra</a:t>
            </a:r>
            <a:r>
              <a:rPr lang="en-US" dirty="0"/>
              <a:t> 2007 </a:t>
            </a:r>
            <a:r>
              <a:rPr lang="en-US" dirty="0" err="1"/>
              <a:t>godine</a:t>
            </a:r>
            <a:r>
              <a:rPr lang="en-US" dirty="0"/>
              <a:t>, 76/08 od 12. </a:t>
            </a:r>
            <a:r>
              <a:rPr lang="en-US" dirty="0" err="1"/>
              <a:t>decembra</a:t>
            </a:r>
            <a:r>
              <a:rPr lang="en-US" dirty="0"/>
              <a:t> 2008 </a:t>
            </a:r>
            <a:r>
              <a:rPr lang="en-US" dirty="0" err="1"/>
              <a:t>godine</a:t>
            </a:r>
            <a:r>
              <a:rPr lang="en-US" dirty="0"/>
              <a:t> </a:t>
            </a:r>
            <a:r>
              <a:rPr lang="en-US" dirty="0" err="1"/>
              <a:t>i</a:t>
            </a:r>
            <a:r>
              <a:rPr lang="en-US" dirty="0"/>
              <a:t> br. 40 od 30 </a:t>
            </a:r>
            <a:r>
              <a:rPr lang="en-US" dirty="0" err="1"/>
              <a:t>juna</a:t>
            </a:r>
            <a:r>
              <a:rPr lang="en-US" dirty="0"/>
              <a:t> 2016 </a:t>
            </a:r>
            <a:r>
              <a:rPr lang="en-US" dirty="0" err="1"/>
              <a:t>godine</a:t>
            </a:r>
            <a:r>
              <a:rPr lang="en-US" dirty="0"/>
              <a:t>)</a:t>
            </a:r>
          </a:p>
          <a:p>
            <a:r>
              <a:rPr lang="en-US" b="1" i="1" dirty="0"/>
              <a:t>REHULATION ON SUBSIDIES FOR EMPLOYMENT OF CERTAIN CATEGORIES OF UNEMPLOYED PERSONS</a:t>
            </a:r>
            <a:r>
              <a:rPr lang="en-GB" dirty="0"/>
              <a:t>- </a:t>
            </a:r>
            <a:r>
              <a:rPr lang="en-US" u="sng" dirty="0">
                <a:hlinkClick r:id="rId4"/>
              </a:rPr>
              <a:t>http://www.podaci.net/_gCGO/propis/Uredba_o_subvencijama/U-szoknl04v1211-1340.html</a:t>
            </a:r>
            <a:endParaRPr lang="en-US" u="sng" dirty="0"/>
          </a:p>
          <a:p>
            <a:r>
              <a:rPr lang="en-US" b="1" i="1" dirty="0"/>
              <a:t>CLUSTER INCENTIVE PROGRAM IN MONTENEGRO FOR THE PERIOD 2017-2020.</a:t>
            </a:r>
            <a:r>
              <a:rPr lang="en-GB" dirty="0"/>
              <a:t> - </a:t>
            </a:r>
            <a:r>
              <a:rPr lang="en-US" u="sng" dirty="0">
                <a:hlinkClick r:id="rId5"/>
              </a:rPr>
              <a:t>http://www.azzk.me/dp/doc/Rjesenja/2017/2017-02-17_MEK_klasteri%202017.pdf</a:t>
            </a:r>
            <a:endParaRPr lang="en-US" u="sng" dirty="0"/>
          </a:p>
          <a:p>
            <a:r>
              <a:rPr lang="en-US" b="1" i="1" dirty="0"/>
              <a:t>INDUSTRIAL MODERNIZATION SUPPORT PROGRAM </a:t>
            </a:r>
            <a:r>
              <a:rPr lang="en-GB" dirty="0"/>
              <a:t>- </a:t>
            </a:r>
            <a:r>
              <a:rPr lang="en-US" u="sng" dirty="0">
                <a:hlinkClick r:id="rId6"/>
              </a:rPr>
              <a:t>https://www.irfcg.me/me/2015-01-13-12-23-55/program-podrske-za-modernizaciju-industrije</a:t>
            </a:r>
            <a:endParaRPr lang="en-GB" dirty="0"/>
          </a:p>
          <a:p>
            <a:endParaRPr lang="en-GB" dirty="0"/>
          </a:p>
        </p:txBody>
      </p:sp>
    </p:spTree>
    <p:extLst>
      <p:ext uri="{BB962C8B-B14F-4D97-AF65-F5344CB8AC3E}">
        <p14:creationId xmlns:p14="http://schemas.microsoft.com/office/powerpoint/2010/main" val="2366751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Why invest in </a:t>
            </a:r>
            <a:r>
              <a:rPr lang="en-GB" sz="3600" dirty="0" err="1"/>
              <a:t>Žabljak</a:t>
            </a:r>
            <a:r>
              <a:rPr lang="en-GB" sz="3600" dirty="0"/>
              <a:t>?</a:t>
            </a:r>
          </a:p>
        </p:txBody>
      </p:sp>
      <p:sp>
        <p:nvSpPr>
          <p:cNvPr id="3" name="Content Placeholder 2"/>
          <p:cNvSpPr>
            <a:spLocks noGrp="1"/>
          </p:cNvSpPr>
          <p:nvPr>
            <p:ph idx="1"/>
          </p:nvPr>
        </p:nvSpPr>
        <p:spPr/>
        <p:txBody>
          <a:bodyPr>
            <a:normAutofit lnSpcReduction="10000"/>
          </a:bodyPr>
          <a:lstStyle/>
          <a:p>
            <a:pPr algn="just"/>
            <a:r>
              <a:rPr lang="en-GB" sz="2800" b="1" dirty="0"/>
              <a:t>Incentives that Municipality of </a:t>
            </a:r>
            <a:r>
              <a:rPr lang="en-GB" sz="2800" b="1" dirty="0" err="1"/>
              <a:t>Žabljak</a:t>
            </a:r>
            <a:r>
              <a:rPr lang="en-GB" sz="2800" b="1" dirty="0"/>
              <a:t> offers:</a:t>
            </a:r>
          </a:p>
          <a:p>
            <a:pPr algn="just"/>
            <a:r>
              <a:rPr lang="en-GB" b="1" dirty="0"/>
              <a:t>The municipality of </a:t>
            </a:r>
            <a:r>
              <a:rPr lang="en-GB" b="1" dirty="0" err="1"/>
              <a:t>Zabljak</a:t>
            </a:r>
            <a:r>
              <a:rPr lang="en-GB" b="1" dirty="0"/>
              <a:t> has determined certain incentives for investors through the “Decision on compensation for the communal furnishing of land” in the sense of:</a:t>
            </a:r>
          </a:p>
          <a:p>
            <a:pPr algn="just"/>
            <a:r>
              <a:rPr lang="en-GB" b="1" dirty="0"/>
              <a:t>The possibility to pay the agreed compensation for the communal land in rates (25% from the agreed compensation is paid on the day of signing the agreement on the communal furnishing of land, and the rest over the next three years);</a:t>
            </a:r>
          </a:p>
          <a:p>
            <a:pPr algn="just"/>
            <a:r>
              <a:rPr lang="en-GB" b="1" dirty="0"/>
              <a:t>If the payment of the agreed compensation for the communal furnishing is paid in full, the compensation decreases by 15 %;</a:t>
            </a:r>
          </a:p>
          <a:p>
            <a:pPr algn="just"/>
            <a:r>
              <a:rPr lang="en-GB" b="1" dirty="0"/>
              <a:t> There is also the possibility of the investor to independently conduct the communal furnishing of the land</a:t>
            </a:r>
            <a:r>
              <a:rPr lang="en-GB" sz="2800" b="1" dirty="0"/>
              <a:t>.</a:t>
            </a:r>
          </a:p>
          <a:p>
            <a:endParaRPr lang="en-GB" dirty="0"/>
          </a:p>
        </p:txBody>
      </p:sp>
    </p:spTree>
    <p:extLst>
      <p:ext uri="{BB962C8B-B14F-4D97-AF65-F5344CB8AC3E}">
        <p14:creationId xmlns:p14="http://schemas.microsoft.com/office/powerpoint/2010/main" val="22678979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TM03090434[[fn=Wood Type]]</Template>
  <TotalTime>22</TotalTime>
  <Words>2035</Words>
  <Application>Microsoft Office PowerPoint</Application>
  <PresentationFormat>Widescreen</PresentationFormat>
  <Paragraphs>123</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Rockwell</vt:lpstr>
      <vt:lpstr>Rockwell Condensed</vt:lpstr>
      <vt:lpstr>Wingdings</vt:lpstr>
      <vt:lpstr>Wood Type</vt:lpstr>
      <vt:lpstr>presentation of industrial potentials of Žabljak</vt:lpstr>
      <vt:lpstr>General information</vt:lpstr>
      <vt:lpstr>Natural resources</vt:lpstr>
      <vt:lpstr>Natural resources</vt:lpstr>
      <vt:lpstr>Natural resources</vt:lpstr>
      <vt:lpstr>Why invest in Žabljak?</vt:lpstr>
      <vt:lpstr> Why invest in Žabljak? </vt:lpstr>
      <vt:lpstr>Why invest in Žabljak?</vt:lpstr>
      <vt:lpstr>Why invest in Žabljak?</vt:lpstr>
      <vt:lpstr>Why invest in Žabljak?</vt:lpstr>
      <vt:lpstr>Why invest in Žabljak?</vt:lpstr>
      <vt:lpstr>Business zones/industrial locations in Žabljak</vt:lpstr>
      <vt:lpstr>Business zones/industrial locations in Žabljak</vt:lpstr>
      <vt:lpstr>Business zones/industrial locations in Žabljak</vt:lpstr>
      <vt:lpstr>Business zones/industrial locations in Žabljak</vt:lpstr>
      <vt:lpstr>Business zones/industrial locations in Žabljak</vt:lpstr>
      <vt:lpstr>Business zones/industrial locations in Žabljak</vt:lpstr>
      <vt:lpstr>Business zones/industrial locations in Žabljak</vt:lpstr>
      <vt:lpstr>Traffic communication</vt:lpstr>
      <vt:lpstr>Traffic communication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brief presentation of investment potentials of Žabljak(industry)</dc:title>
  <dc:creator>Windows User</dc:creator>
  <cp:lastModifiedBy>Windows User</cp:lastModifiedBy>
  <cp:revision>4</cp:revision>
  <dcterms:created xsi:type="dcterms:W3CDTF">2019-11-28T12:07:05Z</dcterms:created>
  <dcterms:modified xsi:type="dcterms:W3CDTF">2019-11-28T12:39:59Z</dcterms:modified>
</cp:coreProperties>
</file>